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Bold" charset="1" panose="00000000000000000000"/>
      <p:regular r:id="rId19"/>
    </p:embeddedFont>
    <p:embeddedFont>
      <p:font typeface="Open Sans" charset="1" panose="00000000000000000000"/>
      <p:regular r:id="rId20"/>
    </p:embeddedFont>
    <p:embeddedFont>
      <p:font typeface="Open Sans Italics" charset="1" panose="00000000000000000000"/>
      <p:regular r:id="rId21"/>
    </p:embeddedFont>
    <p:embeddedFont>
      <p:font typeface="Open Sans 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housepricepredictionendtoendmlproject-h3k9wasehygz2b8rf4fpv8.streamlit.app" TargetMode="External" Type="http://schemas.openxmlformats.org/officeDocument/2006/relationships/hyperlink"/><Relationship Id="rId4" Target="../media/image2.png" Type="http://schemas.openxmlformats.org/officeDocument/2006/relationships/image"/><Relationship Id="rId5" Target="../media/image3.svg" Type="http://schemas.openxmlformats.org/officeDocument/2006/relationships/image"/><Relationship Id="rId6" Target="https://github.com/ahmed75p/House_Price_Prediction_End_to_End_ML_Project/tree/main" TargetMode="External" Type="http://schemas.openxmlformats.org/officeDocument/2006/relationships/hyperlink"/><Relationship Id="rId7" Target="https://www.kaggle.com/code/ahmedmostafa90/house-price-prediction-end-to-end-ml-project"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761613" y="5997790"/>
            <a:ext cx="5143314"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7690482" y="8660782"/>
            <a:ext cx="597518" cy="5975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61613" y="2493922"/>
            <a:ext cx="7098887" cy="3351452"/>
          </a:xfrm>
          <a:prstGeom prst="rect">
            <a:avLst/>
          </a:prstGeom>
        </p:spPr>
        <p:txBody>
          <a:bodyPr anchor="t" rtlCol="false" tIns="0" lIns="0" bIns="0" rIns="0">
            <a:spAutoFit/>
          </a:bodyPr>
          <a:lstStyle/>
          <a:p>
            <a:pPr algn="l">
              <a:lnSpc>
                <a:spcPts val="13146"/>
              </a:lnSpc>
            </a:pPr>
            <a:r>
              <a:rPr lang="en-US" b="true" sz="11634">
                <a:solidFill>
                  <a:srgbClr val="FFFFFF"/>
                </a:solidFill>
                <a:latin typeface="Open Sans Bold"/>
                <a:ea typeface="Open Sans Bold"/>
                <a:cs typeface="Open Sans Bold"/>
                <a:sym typeface="Open Sans Bold"/>
              </a:rPr>
              <a:t>REAL ESTATE </a:t>
            </a:r>
          </a:p>
        </p:txBody>
      </p:sp>
      <p:sp>
        <p:nvSpPr>
          <p:cNvPr name="TextBox 8" id="8"/>
          <p:cNvSpPr txBox="true"/>
          <p:nvPr/>
        </p:nvSpPr>
        <p:spPr>
          <a:xfrm rot="0">
            <a:off x="1761613" y="6252033"/>
            <a:ext cx="2540417" cy="323215"/>
          </a:xfrm>
          <a:prstGeom prst="rect">
            <a:avLst/>
          </a:prstGeom>
        </p:spPr>
        <p:txBody>
          <a:bodyPr anchor="t" rtlCol="false" tIns="0" lIns="0" bIns="0" rIns="0">
            <a:spAutoFit/>
          </a:bodyPr>
          <a:lstStyle/>
          <a:p>
            <a:pPr algn="l">
              <a:lnSpc>
                <a:spcPts val="2659"/>
              </a:lnSpc>
              <a:spcBef>
                <a:spcPct val="0"/>
              </a:spcBef>
            </a:pPr>
            <a:r>
              <a:rPr lang="en-US" b="true" sz="1899">
                <a:solidFill>
                  <a:srgbClr val="FFFFFF"/>
                </a:solidFill>
                <a:latin typeface="Open Sans Bold"/>
                <a:ea typeface="Open Sans Bold"/>
                <a:cs typeface="Open Sans Bold"/>
                <a:sym typeface="Open Sans Bold"/>
              </a:rPr>
              <a:t>by Ahmed Mostafa</a:t>
            </a:r>
          </a:p>
        </p:txBody>
      </p:sp>
      <p:sp>
        <p:nvSpPr>
          <p:cNvPr name="TextBox 9" id="9"/>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01</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10</a:t>
            </a:r>
          </a:p>
        </p:txBody>
      </p:sp>
      <p:grpSp>
        <p:nvGrpSpPr>
          <p:cNvPr name="Group 6" id="6"/>
          <p:cNvGrpSpPr/>
          <p:nvPr/>
        </p:nvGrpSpPr>
        <p:grpSpPr>
          <a:xfrm rot="0">
            <a:off x="1951546" y="4679353"/>
            <a:ext cx="10380462" cy="3630605"/>
            <a:chOff x="0" y="0"/>
            <a:chExt cx="13840616" cy="4840807"/>
          </a:xfrm>
        </p:grpSpPr>
        <p:pic>
          <p:nvPicPr>
            <p:cNvPr name="Picture 7" id="7"/>
            <p:cNvPicPr>
              <a:picLocks noChangeAspect="true"/>
            </p:cNvPicPr>
            <p:nvPr/>
          </p:nvPicPr>
          <p:blipFill>
            <a:blip r:embed="rId2"/>
            <a:srcRect l="0" t="27215" r="0" b="6480"/>
            <a:stretch>
              <a:fillRect/>
            </a:stretch>
          </p:blipFill>
          <p:spPr>
            <a:xfrm flipH="false" flipV="false">
              <a:off x="0" y="0"/>
              <a:ext cx="13840616" cy="4840807"/>
            </a:xfrm>
            <a:prstGeom prst="rect">
              <a:avLst/>
            </a:prstGeom>
          </p:spPr>
        </p:pic>
      </p:grpSp>
      <p:sp>
        <p:nvSpPr>
          <p:cNvPr name="TextBox 8" id="8"/>
          <p:cNvSpPr txBox="true"/>
          <p:nvPr/>
        </p:nvSpPr>
        <p:spPr>
          <a:xfrm rot="0">
            <a:off x="1973228" y="2291166"/>
            <a:ext cx="162677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LLM </a:t>
            </a:r>
          </a:p>
        </p:txBody>
      </p:sp>
      <p:sp>
        <p:nvSpPr>
          <p:cNvPr name="AutoShape 9" id="9"/>
          <p:cNvSpPr/>
          <p:nvPr/>
        </p:nvSpPr>
        <p:spPr>
          <a:xfrm>
            <a:off x="1973228" y="3182077"/>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4616934" y="2459297"/>
            <a:ext cx="4527066" cy="1145540"/>
          </a:xfrm>
          <a:prstGeom prst="rect">
            <a:avLst/>
          </a:prstGeom>
        </p:spPr>
        <p:txBody>
          <a:bodyPr anchor="t" rtlCol="false" tIns="0" lIns="0" bIns="0" rIns="0">
            <a:spAutoFit/>
          </a:bodyPr>
          <a:lstStyle/>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API: GROQ</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Model: LLaMA-3.3-70B</a:t>
            </a:r>
          </a:p>
          <a:p>
            <a:pPr algn="l">
              <a:lnSpc>
                <a:spcPts val="2799"/>
              </a:lnSpc>
              <a:spcBef>
                <a:spcPct val="0"/>
              </a:spcBef>
            </a:pPr>
          </a:p>
        </p:txBody>
      </p:sp>
      <p:sp>
        <p:nvSpPr>
          <p:cNvPr name="TextBox 11" id="11"/>
          <p:cNvSpPr txBox="true"/>
          <p:nvPr/>
        </p:nvSpPr>
        <p:spPr>
          <a:xfrm rot="0">
            <a:off x="10363200" y="2272116"/>
            <a:ext cx="7327282" cy="1545590"/>
          </a:xfrm>
          <a:prstGeom prst="rect">
            <a:avLst/>
          </a:prstGeom>
        </p:spPr>
        <p:txBody>
          <a:bodyPr anchor="t" rtlCol="false" tIns="0" lIns="0" bIns="0" rIns="0">
            <a:spAutoFit/>
          </a:bodyPr>
          <a:lstStyle/>
          <a:p>
            <a:pPr algn="l">
              <a:lnSpc>
                <a:spcPts val="3219"/>
              </a:lnSpc>
            </a:pPr>
            <a:r>
              <a:rPr lang="en-US" sz="2299" i="true" spc="344">
                <a:solidFill>
                  <a:srgbClr val="FFFFFF"/>
                </a:solidFill>
                <a:latin typeface="Open Sans Italics"/>
                <a:ea typeface="Open Sans Italics"/>
                <a:cs typeface="Open Sans Italics"/>
                <a:sym typeface="Open Sans Italics"/>
              </a:rPr>
              <a:t>The LLM answers:</a:t>
            </a:r>
          </a:p>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Why was this price predicted?</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Is it realistic c</a:t>
            </a:r>
            <a:r>
              <a:rPr lang="en-US" sz="2299" i="true" spc="344">
                <a:solidFill>
                  <a:srgbClr val="FFFFFF"/>
                </a:solidFill>
                <a:latin typeface="Open Sans Italics"/>
                <a:ea typeface="Open Sans Italics"/>
                <a:cs typeface="Open Sans Italics"/>
                <a:sym typeface="Open Sans Italics"/>
              </a:rPr>
              <a:t>ompared to the market?</a:t>
            </a:r>
          </a:p>
          <a:p>
            <a:pPr algn="l">
              <a:lnSpc>
                <a:spcPts val="2799"/>
              </a:lnSpc>
              <a:spcBef>
                <a:spcPct val="0"/>
              </a:spcBef>
            </a:pPr>
          </a:p>
        </p:txBody>
      </p:sp>
      <p:grpSp>
        <p:nvGrpSpPr>
          <p:cNvPr name="Group 12" id="12"/>
          <p:cNvGrpSpPr/>
          <p:nvPr/>
        </p:nvGrpSpPr>
        <p:grpSpPr>
          <a:xfrm rot="0">
            <a:off x="13555240" y="4679353"/>
            <a:ext cx="3936559" cy="3630605"/>
            <a:chOff x="0" y="0"/>
            <a:chExt cx="5248745" cy="4840807"/>
          </a:xfrm>
        </p:grpSpPr>
        <p:pic>
          <p:nvPicPr>
            <p:cNvPr name="Picture 13" id="13"/>
            <p:cNvPicPr>
              <a:picLocks noChangeAspect="true"/>
            </p:cNvPicPr>
            <p:nvPr/>
          </p:nvPicPr>
          <p:blipFill>
            <a:blip r:embed="rId3"/>
            <a:srcRect l="40845" t="0" r="2094" b="0"/>
            <a:stretch>
              <a:fillRect/>
            </a:stretch>
          </p:blipFill>
          <p:spPr>
            <a:xfrm flipH="false" flipV="false">
              <a:off x="0" y="0"/>
              <a:ext cx="5248745" cy="4840807"/>
            </a:xfrm>
            <a:prstGeom prst="rect">
              <a:avLst/>
            </a:prstGeom>
          </p:spPr>
        </p:pic>
      </p:grpSp>
      <p:sp>
        <p:nvSpPr>
          <p:cNvPr name="Freeform 14" id="14"/>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633432"/>
            <a:ext cx="7739181" cy="7020135"/>
            <a:chOff x="0" y="0"/>
            <a:chExt cx="10318908" cy="9360180"/>
          </a:xfrm>
        </p:grpSpPr>
        <p:pic>
          <p:nvPicPr>
            <p:cNvPr name="Picture 6" id="6"/>
            <p:cNvPicPr>
              <a:picLocks noChangeAspect="true"/>
            </p:cNvPicPr>
            <p:nvPr/>
          </p:nvPicPr>
          <p:blipFill>
            <a:blip r:embed="rId2"/>
            <a:srcRect l="4621" t="0" r="4621" b="0"/>
            <a:stretch>
              <a:fillRect/>
            </a:stretch>
          </p:blipFill>
          <p:spPr>
            <a:xfrm flipH="false" flipV="false">
              <a:off x="0" y="0"/>
              <a:ext cx="10318908" cy="9360180"/>
            </a:xfrm>
            <a:prstGeom prst="rect">
              <a:avLst/>
            </a:prstGeom>
          </p:spPr>
        </p:pic>
      </p:grpSp>
      <p:sp>
        <p:nvSpPr>
          <p:cNvPr name="AutoShape 7" id="7"/>
          <p:cNvSpPr/>
          <p:nvPr/>
        </p:nvSpPr>
        <p:spPr>
          <a:xfrm>
            <a:off x="10492513" y="3008863"/>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11</a:t>
            </a:r>
          </a:p>
        </p:txBody>
      </p:sp>
      <p:sp>
        <p:nvSpPr>
          <p:cNvPr name="TextBox 9" id="9"/>
          <p:cNvSpPr txBox="true"/>
          <p:nvPr/>
        </p:nvSpPr>
        <p:spPr>
          <a:xfrm rot="0">
            <a:off x="10492513" y="1978922"/>
            <a:ext cx="422200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DEPLOYMENT </a:t>
            </a:r>
          </a:p>
        </p:txBody>
      </p:sp>
      <p:sp>
        <p:nvSpPr>
          <p:cNvPr name="TextBox 10" id="10"/>
          <p:cNvSpPr txBox="true"/>
          <p:nvPr/>
        </p:nvSpPr>
        <p:spPr>
          <a:xfrm rot="0">
            <a:off x="10484206" y="3508746"/>
            <a:ext cx="6075623" cy="3798571"/>
          </a:xfrm>
          <a:prstGeom prst="rect">
            <a:avLst/>
          </a:prstGeom>
        </p:spPr>
        <p:txBody>
          <a:bodyPr anchor="t" rtlCol="false" tIns="0" lIns="0" bIns="0" rIns="0">
            <a:spAutoFit/>
          </a:bodyPr>
          <a:lstStyle/>
          <a:p>
            <a:pPr algn="l">
              <a:lnSpc>
                <a:spcPts val="3779"/>
              </a:lnSpc>
            </a:pPr>
            <a:r>
              <a:rPr lang="en-US" sz="2699">
                <a:solidFill>
                  <a:srgbClr val="FFFFFF"/>
                </a:solidFill>
                <a:latin typeface="Open Sans"/>
                <a:ea typeface="Open Sans"/>
                <a:cs typeface="Open Sans"/>
                <a:sym typeface="Open Sans"/>
              </a:rPr>
              <a:t>Streamlit Deployment</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Built an interactive Streamlit app</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User inputs house features</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App outputs:</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Predicted price</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House category</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LLM explanation</a:t>
            </a:r>
          </a:p>
          <a:p>
            <a:pPr algn="l">
              <a:lnSpc>
                <a:spcPts val="3779"/>
              </a:lnSpc>
              <a:spcBef>
                <a:spcPct val="0"/>
              </a:spcBef>
            </a:pPr>
          </a:p>
        </p:txBody>
      </p:sp>
      <p:sp>
        <p:nvSpPr>
          <p:cNvPr name="TextBox 11" id="11"/>
          <p:cNvSpPr txBox="true"/>
          <p:nvPr/>
        </p:nvSpPr>
        <p:spPr>
          <a:xfrm rot="0">
            <a:off x="12091050" y="7564492"/>
            <a:ext cx="1673610" cy="389255"/>
          </a:xfrm>
          <a:prstGeom prst="rect">
            <a:avLst/>
          </a:prstGeom>
        </p:spPr>
        <p:txBody>
          <a:bodyPr anchor="t" rtlCol="false" tIns="0" lIns="0" bIns="0" rIns="0">
            <a:spAutoFit/>
          </a:bodyPr>
          <a:lstStyle/>
          <a:p>
            <a:pPr algn="r" rtl="true">
              <a:lnSpc>
                <a:spcPts val="3220"/>
              </a:lnSpc>
            </a:pPr>
            <a:r>
              <a:rPr lang="en-US" sz="2300" u="sng">
                <a:solidFill>
                  <a:srgbClr val="FFFFFF"/>
                </a:solidFill>
                <a:latin typeface="Open Sans"/>
                <a:ea typeface="Open Sans"/>
                <a:cs typeface="Open Sans"/>
                <a:sym typeface="Open Sans"/>
                <a:hlinkClick r:id="rId3" tooltip="https://housepricepredictionendtoendmlproject-h3k9wasehygz2b8rf4fpv8.streamlit.app"/>
              </a:rPr>
              <a:t>Click here</a:t>
            </a:r>
          </a:p>
        </p:txBody>
      </p:sp>
      <p:sp>
        <p:nvSpPr>
          <p:cNvPr name="TextBox 12" id="12"/>
          <p:cNvSpPr txBox="true"/>
          <p:nvPr/>
        </p:nvSpPr>
        <p:spPr>
          <a:xfrm rot="0">
            <a:off x="10492513" y="7564492"/>
            <a:ext cx="1922940"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Live Demo:</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484206" y="8228655"/>
            <a:ext cx="1290534"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Github :</a:t>
            </a:r>
          </a:p>
        </p:txBody>
      </p:sp>
      <p:sp>
        <p:nvSpPr>
          <p:cNvPr name="TextBox 15" id="15"/>
          <p:cNvSpPr txBox="true"/>
          <p:nvPr/>
        </p:nvSpPr>
        <p:spPr>
          <a:xfrm rot="0">
            <a:off x="10492513" y="8928501"/>
            <a:ext cx="1298841"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Kaggle :</a:t>
            </a:r>
          </a:p>
        </p:txBody>
      </p:sp>
      <p:sp>
        <p:nvSpPr>
          <p:cNvPr name="TextBox 16" id="16"/>
          <p:cNvSpPr txBox="true"/>
          <p:nvPr/>
        </p:nvSpPr>
        <p:spPr>
          <a:xfrm rot="0">
            <a:off x="12091050" y="8271527"/>
            <a:ext cx="1673610" cy="389255"/>
          </a:xfrm>
          <a:prstGeom prst="rect">
            <a:avLst/>
          </a:prstGeom>
        </p:spPr>
        <p:txBody>
          <a:bodyPr anchor="t" rtlCol="false" tIns="0" lIns="0" bIns="0" rIns="0">
            <a:spAutoFit/>
          </a:bodyPr>
          <a:lstStyle/>
          <a:p>
            <a:pPr algn="r" rtl="true">
              <a:lnSpc>
                <a:spcPts val="3220"/>
              </a:lnSpc>
            </a:pPr>
            <a:r>
              <a:rPr lang="en-US" sz="2300" u="sng">
                <a:solidFill>
                  <a:srgbClr val="FFFFFF"/>
                </a:solidFill>
                <a:latin typeface="Open Sans"/>
                <a:ea typeface="Open Sans"/>
                <a:cs typeface="Open Sans"/>
                <a:sym typeface="Open Sans"/>
                <a:hlinkClick r:id="rId6" tooltip="https://github.com/ahmed75p/House_Price_Prediction_End_to_End_ML_Project/tree/main"/>
              </a:rPr>
              <a:t>Click here</a:t>
            </a:r>
          </a:p>
        </p:txBody>
      </p:sp>
      <p:sp>
        <p:nvSpPr>
          <p:cNvPr name="TextBox 17" id="17"/>
          <p:cNvSpPr txBox="true"/>
          <p:nvPr/>
        </p:nvSpPr>
        <p:spPr>
          <a:xfrm rot="0">
            <a:off x="12091050" y="8928501"/>
            <a:ext cx="1673610" cy="389255"/>
          </a:xfrm>
          <a:prstGeom prst="rect">
            <a:avLst/>
          </a:prstGeom>
        </p:spPr>
        <p:txBody>
          <a:bodyPr anchor="t" rtlCol="false" tIns="0" lIns="0" bIns="0" rIns="0">
            <a:spAutoFit/>
          </a:bodyPr>
          <a:lstStyle/>
          <a:p>
            <a:pPr algn="r" rtl="true">
              <a:lnSpc>
                <a:spcPts val="3220"/>
              </a:lnSpc>
            </a:pPr>
            <a:r>
              <a:rPr lang="en-US" sz="2300" u="sng">
                <a:solidFill>
                  <a:srgbClr val="FFFFFF"/>
                </a:solidFill>
                <a:latin typeface="Open Sans"/>
                <a:ea typeface="Open Sans"/>
                <a:cs typeface="Open Sans"/>
                <a:sym typeface="Open Sans"/>
                <a:hlinkClick r:id="rId7" tooltip="https://www.kaggle.com/code/ahmedmostafa90/house-price-prediction-end-to-end-ml-project"/>
              </a:rPr>
              <a:t>Click here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12</a:t>
            </a:r>
          </a:p>
        </p:txBody>
      </p:sp>
      <p:grpSp>
        <p:nvGrpSpPr>
          <p:cNvPr name="Group 6" id="6"/>
          <p:cNvGrpSpPr/>
          <p:nvPr/>
        </p:nvGrpSpPr>
        <p:grpSpPr>
          <a:xfrm rot="0">
            <a:off x="3383598" y="2093149"/>
            <a:ext cx="6100703" cy="6100703"/>
            <a:chOff x="0" y="0"/>
            <a:chExt cx="8134270" cy="8134270"/>
          </a:xfrm>
        </p:grpSpPr>
        <p:pic>
          <p:nvPicPr>
            <p:cNvPr name="Picture 7" id="7"/>
            <p:cNvPicPr>
              <a:picLocks noChangeAspect="true"/>
            </p:cNvPicPr>
            <p:nvPr/>
          </p:nvPicPr>
          <p:blipFill>
            <a:blip r:embed="rId2"/>
            <a:srcRect l="35682" t="7787" r="0" b="0"/>
            <a:stretch>
              <a:fillRect/>
            </a:stretch>
          </p:blipFill>
          <p:spPr>
            <a:xfrm flipH="false" flipV="false">
              <a:off x="0" y="0"/>
              <a:ext cx="8134270" cy="8134270"/>
            </a:xfrm>
            <a:prstGeom prst="rect">
              <a:avLst/>
            </a:prstGeom>
          </p:spPr>
        </p:pic>
      </p:grpSp>
      <p:grpSp>
        <p:nvGrpSpPr>
          <p:cNvPr name="Group 8" id="8"/>
          <p:cNvGrpSpPr/>
          <p:nvPr/>
        </p:nvGrpSpPr>
        <p:grpSpPr>
          <a:xfrm rot="0">
            <a:off x="0" y="2093149"/>
            <a:ext cx="3090266" cy="6100703"/>
            <a:chOff x="0" y="0"/>
            <a:chExt cx="4120355" cy="8134270"/>
          </a:xfrm>
        </p:grpSpPr>
        <p:pic>
          <p:nvPicPr>
            <p:cNvPr name="Picture 9" id="9"/>
            <p:cNvPicPr>
              <a:picLocks noChangeAspect="true"/>
            </p:cNvPicPr>
            <p:nvPr/>
          </p:nvPicPr>
          <p:blipFill>
            <a:blip r:embed="rId2"/>
            <a:srcRect l="0" t="7913" r="67464" b="0"/>
            <a:stretch>
              <a:fillRect/>
            </a:stretch>
          </p:blipFill>
          <p:spPr>
            <a:xfrm flipH="false" flipV="false">
              <a:off x="0" y="0"/>
              <a:ext cx="4120355" cy="8134270"/>
            </a:xfrm>
            <a:prstGeom prst="rect">
              <a:avLst/>
            </a:prstGeom>
          </p:spPr>
        </p:pic>
      </p:grpSp>
      <p:sp>
        <p:nvSpPr>
          <p:cNvPr name="TextBox 10" id="10"/>
          <p:cNvSpPr txBox="true"/>
          <p:nvPr/>
        </p:nvSpPr>
        <p:spPr>
          <a:xfrm rot="0">
            <a:off x="10208895" y="2587601"/>
            <a:ext cx="4651329"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CONCLUSION</a:t>
            </a:r>
          </a:p>
        </p:txBody>
      </p:sp>
      <p:sp>
        <p:nvSpPr>
          <p:cNvPr name="AutoShape 11" id="11"/>
          <p:cNvSpPr/>
          <p:nvPr/>
        </p:nvSpPr>
        <p:spPr>
          <a:xfrm>
            <a:off x="10208895" y="3779743"/>
            <a:ext cx="1421257" cy="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9932309" y="4364017"/>
            <a:ext cx="7758173" cy="3615960"/>
          </a:xfrm>
          <a:prstGeom prst="rect">
            <a:avLst/>
          </a:prstGeom>
        </p:spPr>
        <p:txBody>
          <a:bodyPr anchor="t" rtlCol="false" tIns="0" lIns="0" bIns="0" rIns="0">
            <a:spAutoFit/>
          </a:bodyPr>
          <a:lstStyle/>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End-to-end ML project</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Strong EDA &amp; business insights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High-performing ML models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AI-powered explanation using LLM</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Fully deployed &amp; interactive app</a:t>
            </a:r>
          </a:p>
          <a:p>
            <a:pPr algn="l">
              <a:lnSpc>
                <a:spcPts val="4808"/>
              </a:lnSpc>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13</a:t>
            </a:r>
          </a:p>
        </p:txBody>
      </p:sp>
      <p:grpSp>
        <p:nvGrpSpPr>
          <p:cNvPr name="Group 6" id="6"/>
          <p:cNvGrpSpPr/>
          <p:nvPr/>
        </p:nvGrpSpPr>
        <p:grpSpPr>
          <a:xfrm rot="0">
            <a:off x="1028700" y="1028700"/>
            <a:ext cx="16230600" cy="8229600"/>
            <a:chOff x="0" y="0"/>
            <a:chExt cx="21640800" cy="10972800"/>
          </a:xfrm>
        </p:grpSpPr>
        <p:pic>
          <p:nvPicPr>
            <p:cNvPr name="Picture 7" id="7"/>
            <p:cNvPicPr>
              <a:picLocks noChangeAspect="true"/>
            </p:cNvPicPr>
            <p:nvPr/>
          </p:nvPicPr>
          <p:blipFill>
            <a:blip r:embed="rId2"/>
            <a:srcRect l="0" t="1939" r="0" b="1939"/>
            <a:stretch>
              <a:fillRect/>
            </a:stretch>
          </p:blipFill>
          <p:spPr>
            <a:xfrm flipH="false" flipV="false">
              <a:off x="0" y="0"/>
              <a:ext cx="21640800" cy="10972800"/>
            </a:xfrm>
            <a:prstGeom prst="rect">
              <a:avLst/>
            </a:prstGeom>
          </p:spPr>
        </p:pic>
      </p:grpSp>
      <p:sp>
        <p:nvSpPr>
          <p:cNvPr name="AutoShape 8" id="8"/>
          <p:cNvSpPr/>
          <p:nvPr/>
        </p:nvSpPr>
        <p:spPr>
          <a:xfrm>
            <a:off x="8405900" y="5956484"/>
            <a:ext cx="1383099" cy="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8282624" y="2501439"/>
            <a:ext cx="5474824" cy="3095654"/>
          </a:xfrm>
          <a:prstGeom prst="rect">
            <a:avLst/>
          </a:prstGeom>
        </p:spPr>
        <p:txBody>
          <a:bodyPr anchor="t" rtlCol="false" tIns="0" lIns="0" bIns="0" rIns="0">
            <a:spAutoFit/>
          </a:bodyPr>
          <a:lstStyle/>
          <a:p>
            <a:pPr algn="l">
              <a:lnSpc>
                <a:spcPts val="12129"/>
              </a:lnSpc>
            </a:pPr>
            <a:r>
              <a:rPr lang="en-US" b="true" sz="10734">
                <a:solidFill>
                  <a:srgbClr val="FFFFFF"/>
                </a:solidFill>
                <a:latin typeface="Open Sans Bold"/>
                <a:ea typeface="Open Sans Bold"/>
                <a:cs typeface="Open Sans Bold"/>
                <a:sym typeface="Open Sans Bold"/>
              </a:rPr>
              <a:t>THANK YOU</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02</a:t>
            </a:r>
          </a:p>
        </p:txBody>
      </p:sp>
      <p:grpSp>
        <p:nvGrpSpPr>
          <p:cNvPr name="Group 6" id="6"/>
          <p:cNvGrpSpPr/>
          <p:nvPr/>
        </p:nvGrpSpPr>
        <p:grpSpPr>
          <a:xfrm rot="0">
            <a:off x="0" y="0"/>
            <a:ext cx="9144000" cy="10287000"/>
            <a:chOff x="0" y="0"/>
            <a:chExt cx="12192000" cy="13716000"/>
          </a:xfrm>
        </p:grpSpPr>
        <p:pic>
          <p:nvPicPr>
            <p:cNvPr name="Picture 7" id="7"/>
            <p:cNvPicPr>
              <a:picLocks noChangeAspect="true"/>
            </p:cNvPicPr>
            <p:nvPr/>
          </p:nvPicPr>
          <p:blipFill>
            <a:blip r:embed="rId2"/>
            <a:srcRect l="23123" t="0" r="17542" b="0"/>
            <a:stretch>
              <a:fillRect/>
            </a:stretch>
          </p:blipFill>
          <p:spPr>
            <a:xfrm flipH="false" flipV="false">
              <a:off x="0" y="0"/>
              <a:ext cx="12192000" cy="13716000"/>
            </a:xfrm>
            <a:prstGeom prst="rect">
              <a:avLst/>
            </a:prstGeom>
          </p:spPr>
        </p:pic>
      </p:grpSp>
      <p:sp>
        <p:nvSpPr>
          <p:cNvPr name="TextBox 8" id="8"/>
          <p:cNvSpPr txBox="true"/>
          <p:nvPr/>
        </p:nvSpPr>
        <p:spPr>
          <a:xfrm rot="0">
            <a:off x="9280476" y="85466"/>
            <a:ext cx="5813095"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 DATASET OVERVIEW</a:t>
            </a:r>
          </a:p>
        </p:txBody>
      </p:sp>
      <p:sp>
        <p:nvSpPr>
          <p:cNvPr name="AutoShape 9" id="9"/>
          <p:cNvSpPr/>
          <p:nvPr/>
        </p:nvSpPr>
        <p:spPr>
          <a:xfrm>
            <a:off x="9544748"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9544748" y="1416720"/>
            <a:ext cx="5989761" cy="1739345"/>
          </a:xfrm>
          <a:prstGeom prst="rect">
            <a:avLst/>
          </a:prstGeom>
        </p:spPr>
        <p:txBody>
          <a:bodyPr anchor="t" rtlCol="false" tIns="0" lIns="0" bIns="0" rIns="0">
            <a:spAutoFit/>
          </a:bodyPr>
          <a:lstStyle/>
          <a:p>
            <a:pPr algn="l" marL="425740" indent="-212870" lvl="1">
              <a:lnSpc>
                <a:spcPts val="2760"/>
              </a:lnSpc>
              <a:buFont typeface="Arial"/>
              <a:buChar char="•"/>
            </a:pPr>
            <a:r>
              <a:rPr lang="en-US" sz="1971">
                <a:solidFill>
                  <a:srgbClr val="FFFFFF"/>
                </a:solidFill>
                <a:latin typeface="Open Sans"/>
                <a:ea typeface="Open Sans"/>
                <a:cs typeface="Open Sans"/>
                <a:sym typeface="Open Sans"/>
              </a:rPr>
              <a:t>House price dataset (real estate data)</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records: 4600</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features: 18</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Target variable: House Price</a:t>
            </a:r>
          </a:p>
          <a:p>
            <a:pPr algn="l">
              <a:lnSpc>
                <a:spcPts val="2760"/>
              </a:lnSpc>
              <a:spcBef>
                <a:spcPct val="0"/>
              </a:spcBef>
            </a:pPr>
          </a:p>
        </p:txBody>
      </p:sp>
      <p:sp>
        <p:nvSpPr>
          <p:cNvPr name="TextBox 11" id="11"/>
          <p:cNvSpPr txBox="true"/>
          <p:nvPr/>
        </p:nvSpPr>
        <p:spPr>
          <a:xfrm rot="0">
            <a:off x="9544748" y="3854768"/>
            <a:ext cx="3661166"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date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price </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bedrooms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bathrooms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sqft_living</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sqft_lot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floors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waterfront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view</a:t>
            </a:r>
          </a:p>
        </p:txBody>
      </p:sp>
      <p:sp>
        <p:nvSpPr>
          <p:cNvPr name="Freeform 12" id="12"/>
          <p:cNvSpPr/>
          <p:nvPr/>
        </p:nvSpPr>
        <p:spPr>
          <a:xfrm flipH="false" flipV="false" rot="0">
            <a:off x="151376" y="114041"/>
            <a:ext cx="877324" cy="860874"/>
          </a:xfrm>
          <a:custGeom>
            <a:avLst/>
            <a:gdLst/>
            <a:ahLst/>
            <a:cxnLst/>
            <a:rect r="r" b="b" t="t" l="l"/>
            <a:pathLst>
              <a:path h="860874" w="877324">
                <a:moveTo>
                  <a:pt x="0" y="0"/>
                </a:moveTo>
                <a:lnTo>
                  <a:pt x="877324" y="0"/>
                </a:lnTo>
                <a:lnTo>
                  <a:pt x="877324" y="860874"/>
                </a:lnTo>
                <a:lnTo>
                  <a:pt x="0" y="8608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3748177" y="3854768"/>
            <a:ext cx="3572663"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condition</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sqft_above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sqft_basement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yr_built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yr_renovated</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street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city</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statezip</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country</a:t>
            </a:r>
          </a:p>
        </p:txBody>
      </p:sp>
      <p:sp>
        <p:nvSpPr>
          <p:cNvPr name="TextBox 14" id="14"/>
          <p:cNvSpPr txBox="true"/>
          <p:nvPr/>
        </p:nvSpPr>
        <p:spPr>
          <a:xfrm rot="0">
            <a:off x="9633250" y="2994140"/>
            <a:ext cx="3572663" cy="546584"/>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Features:</a:t>
            </a:r>
          </a:p>
        </p:txBody>
      </p:sp>
      <p:sp>
        <p:nvSpPr>
          <p:cNvPr name="TextBox 15" id="15"/>
          <p:cNvSpPr txBox="true"/>
          <p:nvPr/>
        </p:nvSpPr>
        <p:spPr>
          <a:xfrm rot="0">
            <a:off x="9559965" y="8225941"/>
            <a:ext cx="7714552" cy="2061059"/>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Goal:</a:t>
            </a:r>
          </a:p>
          <a:p>
            <a:pPr algn="l">
              <a:lnSpc>
                <a:spcPts val="3664"/>
              </a:lnSpc>
            </a:pPr>
            <a:r>
              <a:rPr lang="en-US" sz="1970" spc="226">
                <a:solidFill>
                  <a:srgbClr val="FFFFFF"/>
                </a:solidFill>
                <a:latin typeface="Open Sans"/>
                <a:ea typeface="Open Sans"/>
                <a:cs typeface="Open Sans"/>
                <a:sym typeface="Open Sans"/>
              </a:rPr>
              <a:t>Predict house prices and understand the factors affecting them.</a:t>
            </a:r>
          </a:p>
          <a:p>
            <a:pPr algn="l">
              <a:lnSpc>
                <a:spcPts val="4780"/>
              </a:lnSpc>
            </a:pPr>
          </a:p>
        </p:txBody>
      </p:sp>
      <p:sp>
        <p:nvSpPr>
          <p:cNvPr name="Freeform 16" id="16"/>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7898" y="4679353"/>
            <a:ext cx="11956499" cy="4402743"/>
            <a:chOff x="0" y="0"/>
            <a:chExt cx="15941999" cy="5870324"/>
          </a:xfrm>
        </p:grpSpPr>
        <p:pic>
          <p:nvPicPr>
            <p:cNvPr name="Picture 6" id="6"/>
            <p:cNvPicPr>
              <a:picLocks noChangeAspect="true"/>
            </p:cNvPicPr>
            <p:nvPr/>
          </p:nvPicPr>
          <p:blipFill>
            <a:blip r:embed="rId2"/>
            <a:srcRect l="63" t="0" r="63" b="0"/>
            <a:stretch>
              <a:fillRect/>
            </a:stretch>
          </p:blipFill>
          <p:spPr>
            <a:xfrm flipH="false" flipV="false">
              <a:off x="0" y="0"/>
              <a:ext cx="15941999" cy="5870324"/>
            </a:xfrm>
            <a:prstGeom prst="rect">
              <a:avLst/>
            </a:prstGeom>
          </p:spPr>
        </p:pic>
      </p:grpSp>
      <p:grpSp>
        <p:nvGrpSpPr>
          <p:cNvPr name="Group 7" id="7"/>
          <p:cNvGrpSpPr/>
          <p:nvPr/>
        </p:nvGrpSpPr>
        <p:grpSpPr>
          <a:xfrm rot="0">
            <a:off x="12705849" y="4679353"/>
            <a:ext cx="4984633" cy="3606799"/>
            <a:chOff x="0" y="0"/>
            <a:chExt cx="6646178" cy="4809066"/>
          </a:xfrm>
        </p:grpSpPr>
        <p:pic>
          <p:nvPicPr>
            <p:cNvPr name="Picture 8" id="8"/>
            <p:cNvPicPr>
              <a:picLocks noChangeAspect="true"/>
            </p:cNvPicPr>
            <p:nvPr/>
          </p:nvPicPr>
          <p:blipFill>
            <a:blip r:embed="rId3"/>
            <a:srcRect l="0" t="4163" r="0" b="4163"/>
            <a:stretch>
              <a:fillRect/>
            </a:stretch>
          </p:blipFill>
          <p:spPr>
            <a:xfrm flipH="false" flipV="false">
              <a:off x="0" y="0"/>
              <a:ext cx="6646178" cy="4809066"/>
            </a:xfrm>
            <a:prstGeom prst="rect">
              <a:avLst/>
            </a:prstGeom>
          </p:spPr>
        </p:pic>
      </p:grpSp>
      <p:sp>
        <p:nvSpPr>
          <p:cNvPr name="AutoShape 9" id="9"/>
          <p:cNvSpPr/>
          <p:nvPr/>
        </p:nvSpPr>
        <p:spPr>
          <a:xfrm>
            <a:off x="2406106"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03</a:t>
            </a:r>
          </a:p>
        </p:txBody>
      </p:sp>
      <p:sp>
        <p:nvSpPr>
          <p:cNvPr name="TextBox 11" id="11"/>
          <p:cNvSpPr txBox="true"/>
          <p:nvPr/>
        </p:nvSpPr>
        <p:spPr>
          <a:xfrm rot="0">
            <a:off x="2406106" y="271072"/>
            <a:ext cx="6507349" cy="477756"/>
          </a:xfrm>
          <a:prstGeom prst="rect">
            <a:avLst/>
          </a:prstGeom>
        </p:spPr>
        <p:txBody>
          <a:bodyPr anchor="t" rtlCol="false" tIns="0" lIns="0" bIns="0" rIns="0">
            <a:spAutoFit/>
          </a:bodyPr>
          <a:lstStyle/>
          <a:p>
            <a:pPr algn="l">
              <a:lnSpc>
                <a:spcPts val="3866"/>
              </a:lnSpc>
            </a:pPr>
            <a:r>
              <a:rPr lang="en-US" b="true" sz="3044">
                <a:solidFill>
                  <a:srgbClr val="FFFFFF"/>
                </a:solidFill>
                <a:latin typeface="Open Sans Bold"/>
                <a:ea typeface="Open Sans Bold"/>
                <a:cs typeface="Open Sans Bold"/>
                <a:sym typeface="Open Sans Bold"/>
              </a:rPr>
              <a:t>EXPLORATORY DATA ANALYSIS</a:t>
            </a:r>
          </a:p>
        </p:txBody>
      </p:sp>
      <p:sp>
        <p:nvSpPr>
          <p:cNvPr name="TextBox 12" id="12"/>
          <p:cNvSpPr txBox="true"/>
          <p:nvPr/>
        </p:nvSpPr>
        <p:spPr>
          <a:xfrm rot="0">
            <a:off x="3754999" y="1858566"/>
            <a:ext cx="6071632" cy="26365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Price distribution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Feature relationships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Location impact</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Living area vs price</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avg price by condition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Distribution of Number of floors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etc</a:t>
            </a:r>
          </a:p>
          <a:p>
            <a:pPr algn="l">
              <a:lnSpc>
                <a:spcPts val="2699"/>
              </a:lnSpc>
            </a:pPr>
          </a:p>
        </p:txBody>
      </p:sp>
      <p:sp>
        <p:nvSpPr>
          <p:cNvPr name="TextBox 13" id="13"/>
          <p:cNvSpPr txBox="true"/>
          <p:nvPr/>
        </p:nvSpPr>
        <p:spPr>
          <a:xfrm rot="0">
            <a:off x="1657755"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Analyzed:</a:t>
            </a:r>
          </a:p>
        </p:txBody>
      </p:sp>
      <p:sp>
        <p:nvSpPr>
          <p:cNvPr name="TextBox 14" id="14"/>
          <p:cNvSpPr txBox="true"/>
          <p:nvPr/>
        </p:nvSpPr>
        <p:spPr>
          <a:xfrm rot="0">
            <a:off x="12470264" y="1970189"/>
            <a:ext cx="2314878" cy="13030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Matplotlib</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S</a:t>
            </a:r>
            <a:r>
              <a:rPr lang="en-US" sz="1799" spc="539">
                <a:solidFill>
                  <a:srgbClr val="FFFFFF"/>
                </a:solidFill>
                <a:latin typeface="Open Sans"/>
                <a:ea typeface="Open Sans"/>
                <a:cs typeface="Open Sans"/>
                <a:sym typeface="Open Sans"/>
              </a:rPr>
              <a:t>eaborn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Pl</a:t>
            </a:r>
            <a:r>
              <a:rPr lang="en-US" sz="1799" spc="539">
                <a:solidFill>
                  <a:srgbClr val="FFFFFF"/>
                </a:solidFill>
                <a:latin typeface="Open Sans"/>
                <a:ea typeface="Open Sans"/>
                <a:cs typeface="Open Sans"/>
                <a:sym typeface="Open Sans"/>
              </a:rPr>
              <a:t>otly</a:t>
            </a:r>
          </a:p>
          <a:p>
            <a:pPr algn="l">
              <a:lnSpc>
                <a:spcPts val="2699"/>
              </a:lnSpc>
            </a:pPr>
          </a:p>
        </p:txBody>
      </p:sp>
      <p:sp>
        <p:nvSpPr>
          <p:cNvPr name="TextBox 15" id="15"/>
          <p:cNvSpPr txBox="true"/>
          <p:nvPr/>
        </p:nvSpPr>
        <p:spPr>
          <a:xfrm rot="0">
            <a:off x="10017130"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Tools used:</a:t>
            </a:r>
          </a:p>
        </p:txBody>
      </p:sp>
      <p:sp>
        <p:nvSpPr>
          <p:cNvPr name="TextBox 16" id="16"/>
          <p:cNvSpPr txBox="true"/>
          <p:nvPr/>
        </p:nvSpPr>
        <p:spPr>
          <a:xfrm rot="0">
            <a:off x="327898" y="9229725"/>
            <a:ext cx="11956499" cy="953736"/>
          </a:xfrm>
          <a:prstGeom prst="rect">
            <a:avLst/>
          </a:prstGeom>
        </p:spPr>
        <p:txBody>
          <a:bodyPr anchor="t" rtlCol="false" tIns="0" lIns="0" bIns="0" rIns="0">
            <a:spAutoFit/>
          </a:bodyPr>
          <a:lstStyle/>
          <a:p>
            <a:pPr algn="l">
              <a:lnSpc>
                <a:spcPts val="2556"/>
              </a:lnSpc>
            </a:pPr>
            <a:r>
              <a:rPr lang="en-US" sz="1826" i="true">
                <a:solidFill>
                  <a:srgbClr val="FFFFFF"/>
                </a:solidFill>
                <a:latin typeface="Open Sans Italics"/>
                <a:ea typeface="Open Sans Italics"/>
                <a:cs typeface="Open Sans Italics"/>
                <a:sym typeface="Open Sans Italics"/>
              </a:rPr>
              <a:t>The graph shows a strong positive relationship between sqft_living and house prices , making sqft_living one of the most important price drivers.</a:t>
            </a:r>
          </a:p>
          <a:p>
            <a:pPr algn="l">
              <a:lnSpc>
                <a:spcPts val="2556"/>
              </a:lnSpc>
              <a:spcBef>
                <a:spcPct val="0"/>
              </a:spcBef>
            </a:pPr>
          </a:p>
        </p:txBody>
      </p:sp>
      <p:sp>
        <p:nvSpPr>
          <p:cNvPr name="TextBox 17" id="17"/>
          <p:cNvSpPr txBox="true"/>
          <p:nvPr/>
        </p:nvSpPr>
        <p:spPr>
          <a:xfrm rot="0">
            <a:off x="12705849" y="8443294"/>
            <a:ext cx="4984633" cy="629886"/>
          </a:xfrm>
          <a:prstGeom prst="rect">
            <a:avLst/>
          </a:prstGeom>
        </p:spPr>
        <p:txBody>
          <a:bodyPr anchor="t" rtlCol="false" tIns="0" lIns="0" bIns="0" rIns="0">
            <a:spAutoFit/>
          </a:bodyPr>
          <a:lstStyle/>
          <a:p>
            <a:pPr algn="l">
              <a:lnSpc>
                <a:spcPts val="2556"/>
              </a:lnSpc>
              <a:spcBef>
                <a:spcPct val="0"/>
              </a:spcBef>
            </a:pPr>
            <a:r>
              <a:rPr lang="en-US" sz="1826" i="true">
                <a:solidFill>
                  <a:srgbClr val="FFFFFF"/>
                </a:solidFill>
                <a:latin typeface="Open Sans Italics"/>
                <a:ea typeface="Open Sans Italics"/>
                <a:cs typeface="Open Sans Italics"/>
                <a:sym typeface="Open Sans Italics"/>
              </a:rPr>
              <a:t>The graph shows that Seattle has the highest number of houses sold in the dataset</a:t>
            </a:r>
          </a:p>
        </p:txBody>
      </p:sp>
      <p:sp>
        <p:nvSpPr>
          <p:cNvPr name="Freeform 18" id="18"/>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04</a:t>
            </a:r>
          </a:p>
        </p:txBody>
      </p:sp>
      <p:grpSp>
        <p:nvGrpSpPr>
          <p:cNvPr name="Group 6" id="6"/>
          <p:cNvGrpSpPr/>
          <p:nvPr/>
        </p:nvGrpSpPr>
        <p:grpSpPr>
          <a:xfrm rot="0">
            <a:off x="11589779" y="1365522"/>
            <a:ext cx="6100703" cy="7892778"/>
            <a:chOff x="0" y="0"/>
            <a:chExt cx="8134270" cy="10523704"/>
          </a:xfrm>
        </p:grpSpPr>
        <p:pic>
          <p:nvPicPr>
            <p:cNvPr name="Picture 7" id="7"/>
            <p:cNvPicPr>
              <a:picLocks noChangeAspect="true"/>
            </p:cNvPicPr>
            <p:nvPr/>
          </p:nvPicPr>
          <p:blipFill>
            <a:blip r:embed="rId2"/>
            <a:srcRect l="24202" t="0" r="24202" b="0"/>
            <a:stretch>
              <a:fillRect/>
            </a:stretch>
          </p:blipFill>
          <p:spPr>
            <a:xfrm flipH="false" flipV="false">
              <a:off x="0" y="0"/>
              <a:ext cx="8134270" cy="10523704"/>
            </a:xfrm>
            <a:prstGeom prst="rect">
              <a:avLst/>
            </a:prstGeom>
          </p:spPr>
        </p:pic>
      </p:gr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028700" y="2197667"/>
            <a:ext cx="10136390" cy="7186117"/>
          </a:xfrm>
          <a:prstGeom prst="rect">
            <a:avLst/>
          </a:prstGeom>
        </p:spPr>
        <p:txBody>
          <a:bodyPr anchor="t" rtlCol="false" tIns="0" lIns="0" bIns="0" rIns="0">
            <a:spAutoFit/>
          </a:bodyPr>
          <a:lstStyle/>
          <a:p>
            <a:pPr algn="l">
              <a:lnSpc>
                <a:spcPts val="2959"/>
              </a:lnSpc>
            </a:pP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3-bedroom &amp; 2.5-bathroom houses are the most common and in demand.</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Living area is the main price driver:</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Larger sqft_living and sqft_above strongly increase house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Premium features: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Waterfront properties and high view ratings significantly raise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Condition over age: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House condition impacts price more than the year built.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Basement &amp; lot size: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Basements have a moderate effect, while lot size has minimal impact.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Location matters:</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Seattle: most active market</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Clyde Hill &amp; Mercer Island: highest average prices (premium areas)</a:t>
            </a:r>
          </a:p>
          <a:p>
            <a:pPr algn="l">
              <a:lnSpc>
                <a:spcPts val="4204"/>
              </a:lnSpc>
            </a:pPr>
          </a:p>
        </p:txBody>
      </p:sp>
      <p:sp>
        <p:nvSpPr>
          <p:cNvPr name="TextBox 11" id="11"/>
          <p:cNvSpPr txBox="true"/>
          <p:nvPr/>
        </p:nvSpPr>
        <p:spPr>
          <a:xfrm rot="0">
            <a:off x="1028700" y="1786187"/>
            <a:ext cx="2563107" cy="468630"/>
          </a:xfrm>
          <a:prstGeom prst="rect">
            <a:avLst/>
          </a:prstGeom>
        </p:spPr>
        <p:txBody>
          <a:bodyPr anchor="t" rtlCol="false" tIns="0" lIns="0" bIns="0" rIns="0">
            <a:spAutoFit/>
          </a:bodyPr>
          <a:lstStyle/>
          <a:p>
            <a:pPr algn="l">
              <a:lnSpc>
                <a:spcPts val="3810"/>
              </a:lnSpc>
            </a:pPr>
            <a:r>
              <a:rPr lang="en-US" b="true" sz="3000" i="true">
                <a:solidFill>
                  <a:srgbClr val="FFFFFF"/>
                </a:solidFill>
                <a:latin typeface="Open Sans Bold Italics"/>
                <a:ea typeface="Open Sans Bold Italics"/>
                <a:cs typeface="Open Sans Bold Italics"/>
                <a:sym typeface="Open Sans Bold Italics"/>
              </a:rPr>
              <a:t>Insights:</a:t>
            </a:r>
          </a:p>
        </p:txBody>
      </p:sp>
      <p:sp>
        <p:nvSpPr>
          <p:cNvPr name="Freeform 12" id="12"/>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05</a:t>
            </a:r>
          </a:p>
        </p:txBody>
      </p:sp>
      <p:sp>
        <p:nvSpPr>
          <p:cNvPr name="TextBox 6" id="6"/>
          <p:cNvSpPr txBox="true"/>
          <p:nvPr/>
        </p:nvSpPr>
        <p:spPr>
          <a:xfrm rot="0">
            <a:off x="1028700" y="1770118"/>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Recommendations:</a:t>
            </a:r>
          </a:p>
        </p:txBody>
      </p:sp>
      <p:sp>
        <p:nvSpPr>
          <p:cNvPr name="TextBox 7" id="7"/>
          <p:cNvSpPr txBox="true"/>
          <p:nvPr/>
        </p:nvSpPr>
        <p:spPr>
          <a:xfrm rot="0">
            <a:off x="1028700" y="2372098"/>
            <a:ext cx="9075238" cy="6135042"/>
          </a:xfrm>
          <a:prstGeom prst="rect">
            <a:avLst/>
          </a:prstGeom>
        </p:spPr>
        <p:txBody>
          <a:bodyPr anchor="t" rtlCol="false" tIns="0" lIns="0" bIns="0" rIns="0">
            <a:spAutoFit/>
          </a:bodyPr>
          <a:lstStyle/>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Target high-demand houses: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Focus on 3-bedroom and 2.5-bathroom properties.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Prioritize living area:</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Invest in houses with larger sqft_living and sqft_above as the strongest price drivers.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Focus on premium features: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Waterfront properties and high view ratings generate higher returns.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Upgrade condition, not age:</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Renovation and good maintenance increase value more than the year built.</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Location strategy:</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volume: Seattle</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ROI: Clyde Hill &amp; Mercer Island</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Secondary factors: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Basements have moderate impact; lot size has minimal effect.</a:t>
            </a:r>
          </a:p>
          <a:p>
            <a:pPr algn="l">
              <a:lnSpc>
                <a:spcPts val="4316"/>
              </a:lnSpc>
            </a:pPr>
          </a:p>
        </p:txBody>
      </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679178" y="1365522"/>
            <a:ext cx="7011304" cy="8300597"/>
            <a:chOff x="0" y="0"/>
            <a:chExt cx="9348405" cy="11067463"/>
          </a:xfrm>
        </p:grpSpPr>
        <p:pic>
          <p:nvPicPr>
            <p:cNvPr name="Picture 11" id="11"/>
            <p:cNvPicPr>
              <a:picLocks noChangeAspect="true"/>
            </p:cNvPicPr>
            <p:nvPr/>
          </p:nvPicPr>
          <p:blipFill>
            <a:blip r:embed="rId2"/>
            <a:srcRect l="15078" t="0" r="28539" b="0"/>
            <a:stretch>
              <a:fillRect/>
            </a:stretch>
          </p:blipFill>
          <p:spPr>
            <a:xfrm flipH="false" flipV="false">
              <a:off x="0" y="0"/>
              <a:ext cx="9348405" cy="11067463"/>
            </a:xfrm>
            <a:prstGeom prst="rect">
              <a:avLst/>
            </a:prstGeom>
          </p:spPr>
        </p:pic>
      </p:grpSp>
      <p:sp>
        <p:nvSpPr>
          <p:cNvPr name="TextBox 12" id="12"/>
          <p:cNvSpPr txBox="true"/>
          <p:nvPr/>
        </p:nvSpPr>
        <p:spPr>
          <a:xfrm rot="0">
            <a:off x="1028700" y="8331244"/>
            <a:ext cx="9075238" cy="1718310"/>
          </a:xfrm>
          <a:prstGeom prst="rect">
            <a:avLst/>
          </a:prstGeom>
        </p:spPr>
        <p:txBody>
          <a:bodyPr anchor="t" rtlCol="false" tIns="0" lIns="0" bIns="0" rIns="0">
            <a:spAutoFit/>
          </a:bodyPr>
          <a:lstStyle/>
          <a:p>
            <a:pPr algn="l">
              <a:lnSpc>
                <a:spcPts val="4200"/>
              </a:lnSpc>
            </a:pPr>
            <a:r>
              <a:rPr lang="en-US" sz="3000" b="true">
                <a:solidFill>
                  <a:srgbClr val="FFFFFF"/>
                </a:solidFill>
                <a:latin typeface="Open Sans Bold"/>
                <a:ea typeface="Open Sans Bold"/>
                <a:cs typeface="Open Sans Bold"/>
                <a:sym typeface="Open Sans Bold"/>
              </a:rPr>
              <a:t>Overall Strategy:</a:t>
            </a:r>
          </a:p>
          <a:p>
            <a:pPr algn="l">
              <a:lnSpc>
                <a:spcPts val="2559"/>
              </a:lnSpc>
            </a:pPr>
            <a:r>
              <a:rPr lang="en-US" sz="1599" spc="239">
                <a:solidFill>
                  <a:srgbClr val="FFFFFF"/>
                </a:solidFill>
                <a:latin typeface="Open Sans"/>
                <a:ea typeface="Open Sans"/>
                <a:cs typeface="Open Sans"/>
                <a:sym typeface="Open Sans"/>
              </a:rPr>
              <a:t>Invest in houses that combine large living area, good condition, waterfront/view features, and prime locations. Focus on popular configurations for volume and premium neighborhoods for high returns</a:t>
            </a:r>
          </a:p>
          <a:p>
            <a:pPr algn="l">
              <a:lnSpc>
                <a:spcPts val="1680"/>
              </a:lnSpc>
              <a:spcBef>
                <a:spcPct val="0"/>
              </a:spcBef>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679178" y="1365522"/>
            <a:ext cx="7011304" cy="8300597"/>
            <a:chOff x="0" y="0"/>
            <a:chExt cx="9348405" cy="11067463"/>
          </a:xfrm>
        </p:grpSpPr>
        <p:pic>
          <p:nvPicPr>
            <p:cNvPr name="Picture 7" id="7"/>
            <p:cNvPicPr>
              <a:picLocks noChangeAspect="true"/>
            </p:cNvPicPr>
            <p:nvPr/>
          </p:nvPicPr>
          <p:blipFill>
            <a:blip r:embed="rId2"/>
            <a:srcRect l="0" t="8547" r="0" b="8547"/>
            <a:stretch>
              <a:fillRect/>
            </a:stretch>
          </p:blipFill>
          <p:spPr>
            <a:xfrm flipH="false" flipV="false">
              <a:off x="0" y="0"/>
              <a:ext cx="9348405" cy="11067463"/>
            </a:xfrm>
            <a:prstGeom prst="rect">
              <a:avLst/>
            </a:prstGeom>
          </p:spPr>
        </p:pic>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06</a:t>
            </a:r>
          </a:p>
        </p:txBody>
      </p:sp>
      <p:sp>
        <p:nvSpPr>
          <p:cNvPr name="TextBox 9" id="9"/>
          <p:cNvSpPr txBox="true"/>
          <p:nvPr/>
        </p:nvSpPr>
        <p:spPr>
          <a:xfrm rot="0">
            <a:off x="900083" y="1679847"/>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Cleaning</a:t>
            </a:r>
          </a:p>
        </p:txBody>
      </p:sp>
      <p:sp>
        <p:nvSpPr>
          <p:cNvPr name="TextBox 10" id="10"/>
          <p:cNvSpPr txBox="true"/>
          <p:nvPr/>
        </p:nvSpPr>
        <p:spPr>
          <a:xfrm rot="0">
            <a:off x="724628" y="2386602"/>
            <a:ext cx="9551924" cy="1976374"/>
          </a:xfrm>
          <a:prstGeom prst="rect">
            <a:avLst/>
          </a:prstGeom>
        </p:spPr>
        <p:txBody>
          <a:bodyPr anchor="t" rtlCol="false" tIns="0" lIns="0" bIns="0" rIns="0">
            <a:spAutoFit/>
          </a:bodyPr>
          <a:lstStyle/>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Removed data errors and inconsistencies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C</a:t>
            </a:r>
            <a:r>
              <a:rPr lang="en-US" sz="1970" spc="295">
                <a:solidFill>
                  <a:srgbClr val="FFFFFF"/>
                </a:solidFill>
                <a:latin typeface="Open Sans"/>
                <a:ea typeface="Open Sans"/>
                <a:cs typeface="Open Sans"/>
                <a:sym typeface="Open Sans"/>
              </a:rPr>
              <a:t>orrected data types, especially the date column</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Detected and removed outliers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N</a:t>
            </a:r>
            <a:r>
              <a:rPr lang="en-US" sz="1970" spc="295">
                <a:solidFill>
                  <a:srgbClr val="FFFFFF"/>
                </a:solidFill>
                <a:latin typeface="Open Sans"/>
                <a:ea typeface="Open Sans"/>
                <a:cs typeface="Open Sans"/>
                <a:sym typeface="Open Sans"/>
              </a:rPr>
              <a:t>o missing values were found in the dataset</a:t>
            </a:r>
          </a:p>
          <a:p>
            <a:pPr algn="l">
              <a:lnSpc>
                <a:spcPts val="3152"/>
              </a:lnSpc>
            </a:pPr>
          </a:p>
        </p:txBody>
      </p:sp>
      <p:sp>
        <p:nvSpPr>
          <p:cNvPr name="TextBox 11" id="11"/>
          <p:cNvSpPr txBox="true"/>
          <p:nvPr/>
        </p:nvSpPr>
        <p:spPr>
          <a:xfrm rot="0">
            <a:off x="501850" y="325265"/>
            <a:ext cx="997283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DATA CLEANING &amp; PREPROCESSING</a:t>
            </a:r>
          </a:p>
        </p:txBody>
      </p:sp>
      <p:sp>
        <p:nvSpPr>
          <p:cNvPr name="TextBox 12" id="12"/>
          <p:cNvSpPr txBox="true"/>
          <p:nvPr/>
        </p:nvSpPr>
        <p:spPr>
          <a:xfrm rot="0">
            <a:off x="900083" y="4459014"/>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Preprocessing</a:t>
            </a:r>
          </a:p>
        </p:txBody>
      </p:sp>
      <p:sp>
        <p:nvSpPr>
          <p:cNvPr name="TextBox 13" id="13"/>
          <p:cNvSpPr txBox="true"/>
          <p:nvPr/>
        </p:nvSpPr>
        <p:spPr>
          <a:xfrm rot="0">
            <a:off x="724628" y="5057775"/>
            <a:ext cx="9376470" cy="2719569"/>
          </a:xfrm>
          <a:prstGeom prst="rect">
            <a:avLst/>
          </a:prstGeom>
        </p:spPr>
        <p:txBody>
          <a:bodyPr anchor="t" rtlCol="false" tIns="0" lIns="0" bIns="0" rIns="0">
            <a:spAutoFit/>
          </a:bodyPr>
          <a:lstStyle/>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Dropped the country column (all records belong to the United States)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Ext</a:t>
            </a:r>
            <a:r>
              <a:rPr lang="en-US" sz="1965" spc="294">
                <a:solidFill>
                  <a:srgbClr val="FFFFFF"/>
                </a:solidFill>
                <a:latin typeface="Open Sans"/>
                <a:ea typeface="Open Sans"/>
                <a:cs typeface="Open Sans"/>
                <a:sym typeface="Open Sans"/>
              </a:rPr>
              <a:t>racted the sale month from the date and removed the original date column</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Cr</a:t>
            </a:r>
            <a:r>
              <a:rPr lang="en-US" sz="1965" spc="294">
                <a:solidFill>
                  <a:srgbClr val="FFFFFF"/>
                </a:solidFill>
                <a:latin typeface="Open Sans"/>
                <a:ea typeface="Open Sans"/>
                <a:cs typeface="Open Sans"/>
                <a:sym typeface="Open Sans"/>
              </a:rPr>
              <a:t>eated a new feature: House Age (based on year built)</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Applied encoding for categorical features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Performed feature scaling to prepare data for modeling</a:t>
            </a:r>
          </a:p>
        </p:txBody>
      </p:sp>
      <p:sp>
        <p:nvSpPr>
          <p:cNvPr name="TextBox 14" id="14"/>
          <p:cNvSpPr txBox="true"/>
          <p:nvPr/>
        </p:nvSpPr>
        <p:spPr>
          <a:xfrm rot="0">
            <a:off x="810353" y="8140660"/>
            <a:ext cx="8973739" cy="941436"/>
          </a:xfrm>
          <a:prstGeom prst="rect">
            <a:avLst/>
          </a:prstGeom>
        </p:spPr>
        <p:txBody>
          <a:bodyPr anchor="t" rtlCol="false" tIns="0" lIns="0" bIns="0" rIns="0">
            <a:spAutoFit/>
          </a:bodyPr>
          <a:lstStyle/>
          <a:p>
            <a:pPr algn="l">
              <a:lnSpc>
                <a:spcPts val="3820"/>
              </a:lnSpc>
            </a:pPr>
            <a:r>
              <a:rPr lang="en-US" sz="2387" spc="358" b="true">
                <a:solidFill>
                  <a:srgbClr val="FFFFFF"/>
                </a:solidFill>
                <a:latin typeface="Open Sans Bold"/>
                <a:ea typeface="Open Sans Bold"/>
                <a:cs typeface="Open Sans Bold"/>
                <a:sym typeface="Open Sans Bold"/>
              </a:rPr>
              <a:t>Result</a:t>
            </a:r>
            <a:r>
              <a:rPr lang="en-US" sz="2387" spc="358">
                <a:solidFill>
                  <a:srgbClr val="FFFFFF"/>
                </a:solidFill>
                <a:latin typeface="Open Sans"/>
                <a:ea typeface="Open Sans"/>
                <a:cs typeface="Open Sans"/>
                <a:sym typeface="Open Sans"/>
              </a:rPr>
              <a:t>: A clean, well-structured dataset optimized for machine learning models</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1362690"/>
            <a:ext cx="8845241" cy="6070716"/>
            <a:chOff x="0" y="0"/>
            <a:chExt cx="11793655" cy="8094288"/>
          </a:xfrm>
        </p:grpSpPr>
        <p:pic>
          <p:nvPicPr>
            <p:cNvPr name="Picture 6" id="6"/>
            <p:cNvPicPr>
              <a:picLocks noChangeAspect="true"/>
            </p:cNvPicPr>
            <p:nvPr/>
          </p:nvPicPr>
          <p:blipFill>
            <a:blip r:embed="rId2"/>
            <a:srcRect l="311" t="0" r="311" b="0"/>
            <a:stretch>
              <a:fillRect/>
            </a:stretch>
          </p:blipFill>
          <p:spPr>
            <a:xfrm flipH="false" flipV="false">
              <a:off x="0" y="0"/>
              <a:ext cx="11793655" cy="8094288"/>
            </a:xfrm>
            <a:prstGeom prst="rect">
              <a:avLst/>
            </a:prstGeom>
          </p:spPr>
        </p:pic>
      </p:grpSp>
      <p:sp>
        <p:nvSpPr>
          <p:cNvPr name="AutoShape 7" id="7"/>
          <p:cNvSpPr/>
          <p:nvPr/>
        </p:nvSpPr>
        <p:spPr>
          <a:xfrm>
            <a:off x="664366" y="1047750"/>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07</a:t>
            </a:r>
          </a:p>
        </p:txBody>
      </p:sp>
      <p:sp>
        <p:nvSpPr>
          <p:cNvPr name="TextBox 9" id="9"/>
          <p:cNvSpPr txBox="true"/>
          <p:nvPr/>
        </p:nvSpPr>
        <p:spPr>
          <a:xfrm rot="0">
            <a:off x="664366" y="227722"/>
            <a:ext cx="5867192"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CLUSTERING MODEL</a:t>
            </a:r>
          </a:p>
        </p:txBody>
      </p:sp>
      <p:sp>
        <p:nvSpPr>
          <p:cNvPr name="TextBox 10" id="10"/>
          <p:cNvSpPr txBox="true"/>
          <p:nvPr/>
        </p:nvSpPr>
        <p:spPr>
          <a:xfrm rot="0">
            <a:off x="1028700" y="5217374"/>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PURPOSE:</a:t>
            </a:r>
          </a:p>
        </p:txBody>
      </p:sp>
      <p:sp>
        <p:nvSpPr>
          <p:cNvPr name="TextBox 11" id="11"/>
          <p:cNvSpPr txBox="true"/>
          <p:nvPr/>
        </p:nvSpPr>
        <p:spPr>
          <a:xfrm rot="0">
            <a:off x="1028700" y="3539450"/>
            <a:ext cx="4802333" cy="1315974"/>
          </a:xfrm>
          <a:prstGeom prst="rect">
            <a:avLst/>
          </a:prstGeom>
        </p:spPr>
        <p:txBody>
          <a:bodyPr anchor="t" rtlCol="false" tIns="0" lIns="0" bIns="0" rIns="0">
            <a:spAutoFit/>
          </a:bodyPr>
          <a:lstStyle/>
          <a:p>
            <a:pPr algn="l">
              <a:lnSpc>
                <a:spcPts val="3552"/>
              </a:lnSpc>
            </a:pPr>
            <a:r>
              <a:rPr lang="en-US" b="true" sz="2220" i="true" spc="333">
                <a:solidFill>
                  <a:srgbClr val="FFFFFF"/>
                </a:solidFill>
                <a:latin typeface="Open Sans Bold Italics"/>
                <a:ea typeface="Open Sans Bold Italics"/>
                <a:cs typeface="Open Sans Bold Italics"/>
                <a:sym typeface="Open Sans Bold Italics"/>
              </a:rPr>
              <a:t>Divided into two clusters: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Standard Homes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Premium Homes</a:t>
            </a:r>
          </a:p>
        </p:txBody>
      </p:sp>
      <p:sp>
        <p:nvSpPr>
          <p:cNvPr name="TextBox 12" id="12"/>
          <p:cNvSpPr txBox="true"/>
          <p:nvPr/>
        </p:nvSpPr>
        <p:spPr>
          <a:xfrm rot="0">
            <a:off x="1028700" y="2486051"/>
            <a:ext cx="5502857" cy="753948"/>
          </a:xfrm>
          <a:prstGeom prst="rect">
            <a:avLst/>
          </a:prstGeom>
        </p:spPr>
        <p:txBody>
          <a:bodyPr anchor="t" rtlCol="false" tIns="0" lIns="0" bIns="0" rIns="0">
            <a:spAutoFit/>
          </a:bodyPr>
          <a:lstStyle/>
          <a:p>
            <a:pPr algn="l">
              <a:lnSpc>
                <a:spcPts val="2841"/>
              </a:lnSpc>
            </a:pPr>
            <a:r>
              <a:rPr lang="en-US" sz="2237" i="true" spc="335">
                <a:solidFill>
                  <a:srgbClr val="FFFFFF"/>
                </a:solidFill>
                <a:latin typeface="Open Sans Italics"/>
                <a:ea typeface="Open Sans Italics"/>
                <a:cs typeface="Open Sans Italics"/>
                <a:sym typeface="Open Sans Italics"/>
              </a:rPr>
              <a:t> AGGLOMERATIVE HIERARCHICAL CLUSTERING</a:t>
            </a:r>
          </a:p>
          <a:p>
            <a:pPr algn="l">
              <a:lnSpc>
                <a:spcPts val="203"/>
              </a:lnSpc>
            </a:pPr>
          </a:p>
        </p:txBody>
      </p:sp>
      <p:sp>
        <p:nvSpPr>
          <p:cNvPr name="TextBox 13" id="13"/>
          <p:cNvSpPr txBox="true"/>
          <p:nvPr/>
        </p:nvSpPr>
        <p:spPr>
          <a:xfrm rot="0">
            <a:off x="1028700" y="5883439"/>
            <a:ext cx="5998853" cy="1059748"/>
          </a:xfrm>
          <a:prstGeom prst="rect">
            <a:avLst/>
          </a:prstGeom>
        </p:spPr>
        <p:txBody>
          <a:bodyPr anchor="t" rtlCol="false" tIns="0" lIns="0" bIns="0" rIns="0">
            <a:spAutoFit/>
          </a:bodyPr>
          <a:lstStyle/>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Market segmentation</a:t>
            </a:r>
          </a:p>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Better understanding of house categories</a:t>
            </a:r>
          </a:p>
          <a:p>
            <a:pPr algn="l">
              <a:lnSpc>
                <a:spcPts val="2922"/>
              </a:lnSpc>
            </a:pPr>
          </a:p>
        </p:txBody>
      </p:sp>
      <p:sp>
        <p:nvSpPr>
          <p:cNvPr name="TextBox 14" id="14"/>
          <p:cNvSpPr txBox="true"/>
          <p:nvPr/>
        </p:nvSpPr>
        <p:spPr>
          <a:xfrm rot="0">
            <a:off x="1028700" y="199763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08121" y="2617852"/>
            <a:ext cx="8481120" cy="4742845"/>
            <a:chOff x="0" y="0"/>
            <a:chExt cx="11308160" cy="6323793"/>
          </a:xfrm>
        </p:grpSpPr>
        <p:pic>
          <p:nvPicPr>
            <p:cNvPr name="Picture 6" id="6"/>
            <p:cNvPicPr>
              <a:picLocks noChangeAspect="true"/>
            </p:cNvPicPr>
            <p:nvPr/>
          </p:nvPicPr>
          <p:blipFill>
            <a:blip r:embed="rId2"/>
            <a:srcRect l="362" t="0" r="362" b="0"/>
            <a:stretch>
              <a:fillRect/>
            </a:stretch>
          </p:blipFill>
          <p:spPr>
            <a:xfrm flipH="false" flipV="false">
              <a:off x="0" y="0"/>
              <a:ext cx="11308160" cy="6323793"/>
            </a:xfrm>
            <a:prstGeom prst="rect">
              <a:avLst/>
            </a:prstGeom>
          </p:spPr>
        </p:pic>
      </p:grpSp>
      <p:sp>
        <p:nvSpPr>
          <p:cNvPr name="AutoShape 7" id="7"/>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08</a:t>
            </a:r>
          </a:p>
        </p:txBody>
      </p:sp>
      <p:sp>
        <p:nvSpPr>
          <p:cNvPr name="TextBox 9" id="9"/>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CLASSIFICATION MODEL</a:t>
            </a:r>
          </a:p>
        </p:txBody>
      </p:sp>
      <p:sp>
        <p:nvSpPr>
          <p:cNvPr name="TextBox 10" id="10"/>
          <p:cNvSpPr txBox="true"/>
          <p:nvPr/>
        </p:nvSpPr>
        <p:spPr>
          <a:xfrm rot="0">
            <a:off x="466928" y="2332338"/>
            <a:ext cx="8816102" cy="7882891"/>
          </a:xfrm>
          <a:prstGeom prst="rect">
            <a:avLst/>
          </a:prstGeom>
        </p:spPr>
        <p:txBody>
          <a:bodyPr anchor="t" rtlCol="false" tIns="0" lIns="0" bIns="0" rIns="0">
            <a:spAutoFit/>
          </a:bodyPr>
          <a:lstStyle/>
          <a:p>
            <a:pPr algn="l">
              <a:lnSpc>
                <a:spcPts val="3359"/>
              </a:lnSpc>
            </a:pPr>
            <a:r>
              <a:rPr lang="en-US" sz="2099" i="true" spc="314">
                <a:solidFill>
                  <a:srgbClr val="FFFFFF"/>
                </a:solidFill>
                <a:latin typeface="Open Sans Italics"/>
                <a:ea typeface="Open Sans Italics"/>
                <a:cs typeface="Open Sans Italics"/>
                <a:sym typeface="Open Sans Italics"/>
              </a:rPr>
              <a:t>Several classification models were evaluated to predict the cluster category of houses.</a:t>
            </a:r>
          </a:p>
          <a:p>
            <a:pPr algn="l">
              <a:lnSpc>
                <a:spcPts val="3359"/>
              </a:lnSpc>
            </a:pPr>
            <a:r>
              <a:rPr lang="en-US" sz="2099" i="true" spc="314">
                <a:solidFill>
                  <a:srgbClr val="FFFFFF"/>
                </a:solidFill>
                <a:latin typeface="Open Sans Italics"/>
                <a:ea typeface="Open Sans Italics"/>
                <a:cs typeface="Open Sans Italics"/>
                <a:sym typeface="Open Sans Italics"/>
              </a:rPr>
              <a:t>Most models achieved very high accuracy, which indicates that the clusters are well separated.</a:t>
            </a:r>
          </a:p>
          <a:p>
            <a:pPr algn="l">
              <a:lnSpc>
                <a:spcPts val="3359"/>
              </a:lnSpc>
            </a:pPr>
            <a:r>
              <a:rPr lang="en-US" sz="2099" i="true" spc="314">
                <a:solidFill>
                  <a:srgbClr val="FFFFFF"/>
                </a:solidFill>
                <a:latin typeface="Open Sans Italics"/>
                <a:ea typeface="Open Sans Italics"/>
                <a:cs typeface="Open Sans Italics"/>
                <a:sym typeface="Open Sans Italics"/>
              </a:rPr>
              <a:t>Among all tested models, SVM (Support Vector Machine) achieved the best performance with an accuracy of about 98%.</a:t>
            </a:r>
          </a:p>
          <a:p>
            <a:pPr algn="l">
              <a:lnSpc>
                <a:spcPts val="3359"/>
              </a:lnSpc>
            </a:pPr>
            <a:r>
              <a:rPr lang="en-US" sz="2099" i="true" spc="314">
                <a:solidFill>
                  <a:srgbClr val="FFFFFF"/>
                </a:solidFill>
                <a:latin typeface="Open Sans Italics"/>
                <a:ea typeface="Open Sans Italics"/>
                <a:cs typeface="Open Sans Italics"/>
                <a:sym typeface="Open Sans Italics"/>
              </a:rPr>
              <a:t>Although some more complex ensemble models achieved very similar results, SVM was selected as the final model because it provides the best balance between performance and simplicity.</a:t>
            </a:r>
          </a:p>
          <a:p>
            <a:pPr algn="l">
              <a:lnSpc>
                <a:spcPts val="3359"/>
              </a:lnSpc>
            </a:pPr>
            <a:r>
              <a:rPr lang="en-US" sz="2099" i="true" spc="314">
                <a:solidFill>
                  <a:srgbClr val="FFFFFF"/>
                </a:solidFill>
                <a:latin typeface="Open Sans Italics"/>
                <a:ea typeface="Open Sans Italics"/>
                <a:cs typeface="Open Sans Italics"/>
                <a:sym typeface="Open Sans Italics"/>
              </a:rPr>
              <a:t>It is less computationally expensive and easier to interpret and maintain, while still achieving excellent and stable results.</a:t>
            </a:r>
          </a:p>
          <a:p>
            <a:pPr algn="l">
              <a:lnSpc>
                <a:spcPts val="3359"/>
              </a:lnSpc>
            </a:pPr>
            <a:r>
              <a:rPr lang="en-US" sz="2099" i="true" spc="314">
                <a:solidFill>
                  <a:srgbClr val="FFFFFF"/>
                </a:solidFill>
                <a:latin typeface="Open Sans Italics"/>
                <a:ea typeface="Open Sans Italics"/>
                <a:cs typeface="Open Sans Italics"/>
                <a:sym typeface="Open Sans Italics"/>
              </a:rPr>
              <a:t>The classification report also shows balanced precision and recall for both classes, which indicates that the model performs well for both categories without bias toward any class.</a:t>
            </a:r>
          </a:p>
          <a:p>
            <a:pPr algn="l">
              <a:lnSpc>
                <a:spcPts val="2879"/>
              </a:lnSpc>
            </a:pPr>
          </a:p>
        </p:txBody>
      </p:sp>
      <p:sp>
        <p:nvSpPr>
          <p:cNvPr name="TextBox 11" id="11"/>
          <p:cNvSpPr txBox="true"/>
          <p:nvPr/>
        </p:nvSpPr>
        <p:spPr>
          <a:xfrm rot="0">
            <a:off x="923499" y="158054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TextBox 12" id="12"/>
          <p:cNvSpPr txBox="true"/>
          <p:nvPr/>
        </p:nvSpPr>
        <p:spPr>
          <a:xfrm rot="0">
            <a:off x="2123550" y="1580548"/>
            <a:ext cx="5502857" cy="351739"/>
          </a:xfrm>
          <a:prstGeom prst="rect">
            <a:avLst/>
          </a:prstGeom>
        </p:spPr>
        <p:txBody>
          <a:bodyPr anchor="t" rtlCol="false" tIns="0" lIns="0" bIns="0" rIns="0">
            <a:spAutoFit/>
          </a:bodyPr>
          <a:lstStyle/>
          <a:p>
            <a:pPr algn="l">
              <a:lnSpc>
                <a:spcPts val="2819"/>
              </a:lnSpc>
            </a:pPr>
            <a:r>
              <a:rPr lang="en-US" sz="2220" i="true">
                <a:solidFill>
                  <a:srgbClr val="FFFFFF"/>
                </a:solidFill>
                <a:latin typeface="Open Sans Italics"/>
                <a:ea typeface="Open Sans Italics"/>
                <a:cs typeface="Open Sans Italics"/>
                <a:sym typeface="Open Sans Italics"/>
              </a:rPr>
              <a:t>SUPPORT VECTOR CLASSIFIER (SVC)</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09</a:t>
            </a:r>
          </a:p>
        </p:txBody>
      </p:sp>
      <p:sp>
        <p:nvSpPr>
          <p:cNvPr name="TextBox 7" id="7"/>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REGRESSION MODEL</a:t>
            </a:r>
          </a:p>
        </p:txBody>
      </p:sp>
      <p:sp>
        <p:nvSpPr>
          <p:cNvPr name="TextBox 8" id="8"/>
          <p:cNvSpPr txBox="true"/>
          <p:nvPr/>
        </p:nvSpPr>
        <p:spPr>
          <a:xfrm rot="0">
            <a:off x="923499" y="2971275"/>
            <a:ext cx="9881998" cy="2997201"/>
          </a:xfrm>
          <a:prstGeom prst="rect">
            <a:avLst/>
          </a:prstGeom>
        </p:spPr>
        <p:txBody>
          <a:bodyPr anchor="t" rtlCol="false" tIns="0" lIns="0" bIns="0" rIns="0">
            <a:spAutoFit/>
          </a:bodyPr>
          <a:lstStyle/>
          <a:p>
            <a:pPr algn="l">
              <a:lnSpc>
                <a:spcPts val="3999"/>
              </a:lnSpc>
            </a:pPr>
            <a:r>
              <a:rPr lang="en-US" sz="2499" i="true" spc="374">
                <a:solidFill>
                  <a:srgbClr val="FFFFFF"/>
                </a:solidFill>
                <a:latin typeface="Open Sans Italics"/>
                <a:ea typeface="Open Sans Italics"/>
                <a:cs typeface="Open Sans Italics"/>
                <a:sym typeface="Open Sans Italics"/>
              </a:rPr>
              <a:t>Despite trying several advanced models, Ridge Regression achieved the best generalization performance. More complex models such as Gradient Boosting and Random Forest overfitted the data, confirming that model performance is limited by feature quality rather than model capacity</a:t>
            </a:r>
          </a:p>
        </p:txBody>
      </p:sp>
      <p:sp>
        <p:nvSpPr>
          <p:cNvPr name="TextBox 9" id="9"/>
          <p:cNvSpPr txBox="true"/>
          <p:nvPr/>
        </p:nvSpPr>
        <p:spPr>
          <a:xfrm rot="0">
            <a:off x="923499" y="1580548"/>
            <a:ext cx="2049630" cy="396875"/>
          </a:xfrm>
          <a:prstGeom prst="rect">
            <a:avLst/>
          </a:prstGeom>
        </p:spPr>
        <p:txBody>
          <a:bodyPr anchor="t" rtlCol="false" tIns="0" lIns="0" bIns="0" rIns="0">
            <a:spAutoFit/>
          </a:bodyPr>
          <a:lstStyle/>
          <a:p>
            <a:pPr algn="l">
              <a:lnSpc>
                <a:spcPts val="3174"/>
              </a:lnSpc>
            </a:pPr>
            <a:r>
              <a:rPr lang="en-US" b="true" sz="2499" i="true">
                <a:solidFill>
                  <a:srgbClr val="FFFFFF"/>
                </a:solidFill>
                <a:latin typeface="Open Sans Bold Italics"/>
                <a:ea typeface="Open Sans Bold Italics"/>
                <a:cs typeface="Open Sans Bold Italics"/>
                <a:sym typeface="Open Sans Bold Italics"/>
              </a:rPr>
              <a:t>MODEL:</a:t>
            </a:r>
          </a:p>
        </p:txBody>
      </p:sp>
      <p:sp>
        <p:nvSpPr>
          <p:cNvPr name="TextBox 10" id="10"/>
          <p:cNvSpPr txBox="true"/>
          <p:nvPr/>
        </p:nvSpPr>
        <p:spPr>
          <a:xfrm rot="0">
            <a:off x="2123550" y="1580548"/>
            <a:ext cx="5502857" cy="396875"/>
          </a:xfrm>
          <a:prstGeom prst="rect">
            <a:avLst/>
          </a:prstGeom>
        </p:spPr>
        <p:txBody>
          <a:bodyPr anchor="t" rtlCol="false" tIns="0" lIns="0" bIns="0" rIns="0">
            <a:spAutoFit/>
          </a:bodyPr>
          <a:lstStyle/>
          <a:p>
            <a:pPr algn="l">
              <a:lnSpc>
                <a:spcPts val="3174"/>
              </a:lnSpc>
            </a:pPr>
            <a:r>
              <a:rPr lang="en-US" sz="2499" i="true">
                <a:solidFill>
                  <a:srgbClr val="FFFFFF"/>
                </a:solidFill>
                <a:latin typeface="Open Sans Italics"/>
                <a:ea typeface="Open Sans Italics"/>
                <a:cs typeface="Open Sans Italics"/>
                <a:sym typeface="Open Sans Italics"/>
              </a:rPr>
              <a:t>RIDGE REGRESSION</a:t>
            </a:r>
          </a:p>
        </p:txBody>
      </p:sp>
      <p:grpSp>
        <p:nvGrpSpPr>
          <p:cNvPr name="Group 11" id="11"/>
          <p:cNvGrpSpPr/>
          <p:nvPr/>
        </p:nvGrpSpPr>
        <p:grpSpPr>
          <a:xfrm rot="0">
            <a:off x="11599497" y="1599598"/>
            <a:ext cx="6179488" cy="6272174"/>
            <a:chOff x="0" y="0"/>
            <a:chExt cx="8239317" cy="8362899"/>
          </a:xfrm>
        </p:grpSpPr>
        <p:pic>
          <p:nvPicPr>
            <p:cNvPr name="Picture 12" id="12"/>
            <p:cNvPicPr>
              <a:picLocks noChangeAspect="true"/>
            </p:cNvPicPr>
            <p:nvPr/>
          </p:nvPicPr>
          <p:blipFill>
            <a:blip r:embed="rId2"/>
            <a:srcRect l="738" t="20416" r="738" b="0"/>
            <a:stretch>
              <a:fillRect/>
            </a:stretch>
          </p:blipFill>
          <p:spPr>
            <a:xfrm flipH="false" flipV="false">
              <a:off x="0" y="0"/>
              <a:ext cx="8239317" cy="8362899"/>
            </a:xfrm>
            <a:prstGeom prst="rect">
              <a:avLst/>
            </a:prstGeom>
          </p:spPr>
        </p:pic>
      </p:grpSp>
      <p:sp>
        <p:nvSpPr>
          <p:cNvPr name="TextBox 13" id="13"/>
          <p:cNvSpPr txBox="true"/>
          <p:nvPr/>
        </p:nvSpPr>
        <p:spPr>
          <a:xfrm rot="0">
            <a:off x="923499" y="6716837"/>
            <a:ext cx="9881998" cy="753948"/>
          </a:xfrm>
          <a:prstGeom prst="rect">
            <a:avLst/>
          </a:prstGeom>
        </p:spPr>
        <p:txBody>
          <a:bodyPr anchor="t" rtlCol="false" tIns="0" lIns="0" bIns="0" rIns="0">
            <a:spAutoFit/>
          </a:bodyPr>
          <a:lstStyle/>
          <a:p>
            <a:pPr algn="l">
              <a:lnSpc>
                <a:spcPts val="2841"/>
              </a:lnSpc>
            </a:pPr>
            <a:r>
              <a:rPr lang="en-US" b="true" sz="2237" i="true" spc="335">
                <a:solidFill>
                  <a:srgbClr val="FFFFFF"/>
                </a:solidFill>
                <a:latin typeface="Open Sans Bold Italics"/>
                <a:ea typeface="Open Sans Bold Italics"/>
                <a:cs typeface="Open Sans Bold Italics"/>
                <a:sym typeface="Open Sans Bold Italics"/>
              </a:rPr>
              <a:t>This demonstrates that in this problem, better features are more important than more complex models</a:t>
            </a:r>
          </a:p>
          <a:p>
            <a:pPr algn="l">
              <a:lnSpc>
                <a:spcPts val="203"/>
              </a:lnSpc>
            </a:pPr>
          </a:p>
        </p:txBody>
      </p:sp>
      <p:sp>
        <p:nvSpPr>
          <p:cNvPr name="TextBox 14" id="14"/>
          <p:cNvSpPr txBox="true"/>
          <p:nvPr/>
        </p:nvSpPr>
        <p:spPr>
          <a:xfrm rot="0">
            <a:off x="923499" y="2284713"/>
            <a:ext cx="5848051" cy="422275"/>
          </a:xfrm>
          <a:prstGeom prst="rect">
            <a:avLst/>
          </a:prstGeom>
        </p:spPr>
        <p:txBody>
          <a:bodyPr anchor="t" rtlCol="false" tIns="0" lIns="0" bIns="0" rIns="0">
            <a:spAutoFit/>
          </a:bodyPr>
          <a:lstStyle/>
          <a:p>
            <a:pPr algn="l">
              <a:lnSpc>
                <a:spcPts val="3499"/>
              </a:lnSpc>
              <a:spcBef>
                <a:spcPct val="0"/>
              </a:spcBef>
            </a:pPr>
            <a:r>
              <a:rPr lang="en-US" sz="2499" i="true">
                <a:solidFill>
                  <a:srgbClr val="FFFFFF"/>
                </a:solidFill>
                <a:latin typeface="Open Sans Italics"/>
                <a:ea typeface="Open Sans Italics"/>
                <a:cs typeface="Open Sans Italics"/>
                <a:sym typeface="Open Sans Italics"/>
              </a:rPr>
              <a:t>MAE ≈ 61k        RMSE ≈ 87k        R² ≈ 82%</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DAG_5NLCqCU</dc:identifier>
  <dcterms:modified xsi:type="dcterms:W3CDTF">2011-08-01T06:04:30Z</dcterms:modified>
  <cp:revision>1</cp:revision>
  <dc:title>Black Elegant Interior Design Presentation</dc:title>
</cp:coreProperties>
</file>